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handoutMasterIdLst>
    <p:handoutMasterId r:id="rId11"/>
  </p:handoutMasterIdLst>
  <p:sldIdLst>
    <p:sldId id="261" r:id="rId4"/>
    <p:sldId id="262" r:id="rId5"/>
    <p:sldId id="265" r:id="rId6"/>
    <p:sldId id="263" r:id="rId7"/>
    <p:sldId id="264" r:id="rId8"/>
    <p:sldId id="266" r:id="rId9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50" d="100"/>
          <a:sy n="50" d="100"/>
        </p:scale>
        <p:origin x="48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72"/>
    </p:cViewPr>
  </p:sorterViewPr>
  <p:notesViewPr>
    <p:cSldViewPr snapToGrid="0">
      <p:cViewPr varScale="1">
        <p:scale>
          <a:sx n="69" d="100"/>
          <a:sy n="69" d="100"/>
        </p:scale>
        <p:origin x="125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533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B67682C-5FB1-4D4D-B251-16C4398230C8}" type="datetime1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</a:t>
            </a:r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&lt;2015&gt;</a:t>
            </a:r>
            <a:r>
              <a:rPr kumimoji="1" lang="ja-JP" altLang="en-US"/>
              <a:t>　</a:t>
            </a:r>
            <a:r>
              <a:rPr kumimoji="1" lang="en-US" altLang="ja-JP"/>
              <a:t>Bizwel, INC. All Rights Reserved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533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9359C40-8D53-4927-8068-F22D3F13E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749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981" cy="338204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754" y="1"/>
            <a:ext cx="4275981" cy="338204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5261751-F0B6-4BB4-BCCC-A2119BCB4157}" type="datetime1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159" y="3242039"/>
            <a:ext cx="7893996" cy="2652148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560"/>
            <a:ext cx="4275981" cy="338203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</a:t>
            </a:r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&lt;2015&gt;</a:t>
            </a:r>
            <a:r>
              <a:rPr kumimoji="1" lang="ja-JP" altLang="en-US"/>
              <a:t>　</a:t>
            </a:r>
            <a:r>
              <a:rPr kumimoji="1" lang="en-US" altLang="ja-JP"/>
              <a:t>Bizwel, INC. All Rights Reserved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754" y="6397560"/>
            <a:ext cx="4275981" cy="338203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6B1B1F3E-D9F4-4A37-A779-845227D35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788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6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31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153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248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2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98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686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853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502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129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8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854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559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07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240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1506A-457E-443E-B455-B53D47A2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779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964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4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635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9193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921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60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222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3450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165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813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724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420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60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8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47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7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175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279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38707" y="6408129"/>
            <a:ext cx="2743200" cy="365125"/>
          </a:xfrm>
          <a:prstGeom prst="rect">
            <a:avLst/>
          </a:prstGeom>
        </p:spPr>
        <p:txBody>
          <a:bodyPr/>
          <a:lstStyle/>
          <a:p>
            <a:fld id="{D28AC714-249B-43F7-9D1D-4ED5B651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12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297366" y="6440554"/>
            <a:ext cx="11597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 Black"/>
              </a:rPr>
              <a:t>Copyright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（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C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）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&lt;2016&gt;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　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Zion Co,. Ltd. All Rights Reserved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27755"/>
            <a:ext cx="12198851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0" y="644055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スライド番号プレースホルダー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ABEE-8669-45F7-B7BE-AEDE15C33C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701" y="56921"/>
            <a:ext cx="530898" cy="52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3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38200" y="6385023"/>
            <a:ext cx="11597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 Black"/>
              </a:rPr>
              <a:t>Copyright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（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C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）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&lt;2015&gt;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　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Zion</a:t>
            </a:r>
            <a:r>
              <a:rPr lang="en-US" altLang="ja-JP" sz="1400" baseline="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 Co,. Ltd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. All Rights Reserved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58223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002FD-D532-4EA2-8E40-E2F4628A1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39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97919" y="4617071"/>
            <a:ext cx="7313640" cy="715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Arial Black" panose="020B0A04020102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生産設備リプレースのリスクヘッジ</a:t>
            </a:r>
            <a:endParaRPr kumimoji="1" lang="ja-JP" altLang="en-US" sz="3200" b="1" dirty="0">
              <a:solidFill>
                <a:schemeClr val="tx1"/>
              </a:solidFill>
              <a:latin typeface="Arial Black" panose="020B0A040201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379" y="1902987"/>
            <a:ext cx="2383121" cy="2361651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13C542-646D-4228-9626-E60045D2B3FF}"/>
              </a:ext>
            </a:extLst>
          </p:cNvPr>
          <p:cNvSpPr/>
          <p:nvPr/>
        </p:nvSpPr>
        <p:spPr>
          <a:xfrm>
            <a:off x="-159789" y="0"/>
            <a:ext cx="2557708" cy="715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Arial Black" panose="020B0A04020102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ご提案書</a:t>
            </a:r>
            <a:endParaRPr kumimoji="1" lang="ja-JP" altLang="en-US" sz="2800" b="1" dirty="0">
              <a:solidFill>
                <a:schemeClr val="tx1"/>
              </a:solidFill>
              <a:latin typeface="Arial Black" panose="020B0A040201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963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2047" y="134471"/>
            <a:ext cx="541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１．問題点・課題</a:t>
            </a:r>
            <a:endParaRPr kumimoji="1" lang="ja-JP" altLang="en-US" sz="28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208058-3B0D-43B1-A83A-FE5DED9DC993}"/>
              </a:ext>
            </a:extLst>
          </p:cNvPr>
          <p:cNvSpPr txBox="1"/>
          <p:nvPr/>
        </p:nvSpPr>
        <p:spPr>
          <a:xfrm>
            <a:off x="1352457" y="3714856"/>
            <a:ext cx="6499168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・要件定義書、仕様書などのドキュメントがない</a:t>
            </a:r>
            <a:endParaRPr kumimoji="1" lang="en-US" altLang="ja-JP" sz="2400" dirty="0"/>
          </a:p>
          <a:p>
            <a:r>
              <a:rPr lang="ja-JP" altLang="en-US" sz="2400" dirty="0"/>
              <a:t>・設備が老朽化</a:t>
            </a:r>
            <a:endParaRPr lang="en-US" altLang="ja-JP" sz="2400" dirty="0"/>
          </a:p>
          <a:p>
            <a:r>
              <a:rPr kumimoji="1" lang="ja-JP" altLang="en-US" sz="2400" dirty="0"/>
              <a:t>・生産</a:t>
            </a:r>
            <a:r>
              <a:rPr kumimoji="1" lang="en-US" altLang="ja-JP" sz="2400" dirty="0"/>
              <a:t>PC</a:t>
            </a:r>
            <a:r>
              <a:rPr kumimoji="1" lang="ja-JP" altLang="en-US" sz="2400" dirty="0"/>
              <a:t>・生産設備が修理困難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2EB358-86E4-4919-A3D0-43A89C9FF589}"/>
              </a:ext>
            </a:extLst>
          </p:cNvPr>
          <p:cNvSpPr txBox="1"/>
          <p:nvPr/>
        </p:nvSpPr>
        <p:spPr>
          <a:xfrm>
            <a:off x="5345191" y="2295291"/>
            <a:ext cx="6036715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・リプレースしたいが高額な見積もり</a:t>
            </a:r>
            <a:endParaRPr lang="en-US" altLang="ja-JP" sz="2400" dirty="0"/>
          </a:p>
          <a:p>
            <a:r>
              <a:rPr lang="ja-JP" altLang="en-US" sz="2400" dirty="0"/>
              <a:t>・予算化がしにくい</a:t>
            </a:r>
            <a:endParaRPr lang="en-US" altLang="ja-JP" sz="2400" dirty="0"/>
          </a:p>
          <a:p>
            <a:r>
              <a:rPr lang="ja-JP" altLang="en-US" sz="2400" dirty="0"/>
              <a:t>・ステッププランでリプレースしたい</a:t>
            </a:r>
            <a:endParaRPr lang="en-US" altLang="ja-JP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4113" y="934810"/>
            <a:ext cx="6036715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・専門担当が退職</a:t>
            </a:r>
            <a:endParaRPr lang="en-US" altLang="ja-JP" sz="2400" dirty="0"/>
          </a:p>
          <a:p>
            <a:r>
              <a:rPr lang="ja-JP" altLang="en-US" sz="2400" dirty="0"/>
              <a:t>・引継ぎが出来ていない</a:t>
            </a:r>
            <a:endParaRPr lang="en-US" altLang="ja-JP" sz="2400" dirty="0"/>
          </a:p>
          <a:p>
            <a:r>
              <a:rPr lang="ja-JP" altLang="en-US" sz="2400" dirty="0"/>
              <a:t>・詳しい人がいない</a:t>
            </a:r>
            <a:endParaRPr lang="en-US" altLang="ja-JP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E3F751-BE4F-4CF7-8AAD-AFACF52B2A3B}"/>
              </a:ext>
            </a:extLst>
          </p:cNvPr>
          <p:cNvSpPr txBox="1"/>
          <p:nvPr/>
        </p:nvSpPr>
        <p:spPr>
          <a:xfrm>
            <a:off x="5345191" y="5227508"/>
            <a:ext cx="6036715" cy="830997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・安心して生産したい</a:t>
            </a:r>
            <a:endParaRPr kumimoji="1" lang="en-US" altLang="ja-JP" sz="2400" dirty="0"/>
          </a:p>
          <a:p>
            <a:r>
              <a:rPr kumimoji="1" lang="ja-JP" altLang="en-US" sz="2400" dirty="0"/>
              <a:t>・事業リスク（事業継続出来るか不安）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0BF14D-4160-47BB-A675-EC67C5C4BD85}"/>
              </a:ext>
            </a:extLst>
          </p:cNvPr>
          <p:cNvSpPr txBox="1"/>
          <p:nvPr/>
        </p:nvSpPr>
        <p:spPr>
          <a:xfrm>
            <a:off x="121950" y="3987550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★物</a:t>
            </a:r>
            <a:endParaRPr kumimoji="1" lang="en-US" altLang="ja-JP" sz="3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161ACA-7066-4B6B-84FF-2DF22E3C646F}"/>
              </a:ext>
            </a:extLst>
          </p:cNvPr>
          <p:cNvSpPr txBox="1"/>
          <p:nvPr/>
        </p:nvSpPr>
        <p:spPr>
          <a:xfrm>
            <a:off x="173606" y="1170830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★人</a:t>
            </a:r>
            <a:endParaRPr kumimoji="1" lang="en-US" altLang="ja-JP" sz="3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FD7184-DDFB-414C-93FF-22B3EC762E66}"/>
              </a:ext>
            </a:extLst>
          </p:cNvPr>
          <p:cNvSpPr txBox="1"/>
          <p:nvPr/>
        </p:nvSpPr>
        <p:spPr>
          <a:xfrm>
            <a:off x="8638707" y="1607155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★金</a:t>
            </a:r>
            <a:endParaRPr kumimoji="1" lang="en-US" altLang="ja-JP" sz="3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CE09EB-45EB-47DC-A27A-5E00B4D47D04}"/>
              </a:ext>
            </a:extLst>
          </p:cNvPr>
          <p:cNvSpPr txBox="1"/>
          <p:nvPr/>
        </p:nvSpPr>
        <p:spPr>
          <a:xfrm>
            <a:off x="8786369" y="4523710"/>
            <a:ext cx="1846159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★体制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56116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2047" y="134471"/>
            <a:ext cx="541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１．問題点・課題</a:t>
            </a:r>
            <a:endParaRPr kumimoji="1" lang="ja-JP" altLang="en-US" sz="28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208058-3B0D-43B1-A83A-FE5DED9DC993}"/>
              </a:ext>
            </a:extLst>
          </p:cNvPr>
          <p:cNvSpPr txBox="1"/>
          <p:nvPr/>
        </p:nvSpPr>
        <p:spPr>
          <a:xfrm>
            <a:off x="1352457" y="3714856"/>
            <a:ext cx="6499168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・要件定義書、仕様書などのドキュメントがない</a:t>
            </a:r>
            <a:endParaRPr kumimoji="1" lang="en-US" altLang="ja-JP" sz="2400" dirty="0"/>
          </a:p>
          <a:p>
            <a:r>
              <a:rPr lang="ja-JP" altLang="en-US" sz="2400" dirty="0"/>
              <a:t>・設備が老朽化</a:t>
            </a:r>
            <a:endParaRPr lang="en-US" altLang="ja-JP" sz="2400" dirty="0"/>
          </a:p>
          <a:p>
            <a:r>
              <a:rPr kumimoji="1" lang="ja-JP" altLang="en-US" sz="2400" dirty="0"/>
              <a:t>・生産</a:t>
            </a:r>
            <a:r>
              <a:rPr kumimoji="1" lang="en-US" altLang="ja-JP" sz="2400" dirty="0"/>
              <a:t>PC</a:t>
            </a:r>
            <a:r>
              <a:rPr kumimoji="1" lang="ja-JP" altLang="en-US" sz="2400" dirty="0"/>
              <a:t>・生産設備が修理困難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2EB358-86E4-4919-A3D0-43A89C9FF589}"/>
              </a:ext>
            </a:extLst>
          </p:cNvPr>
          <p:cNvSpPr txBox="1"/>
          <p:nvPr/>
        </p:nvSpPr>
        <p:spPr>
          <a:xfrm>
            <a:off x="5345191" y="2295291"/>
            <a:ext cx="6036715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・リプレースしたいが高額な見積もり</a:t>
            </a:r>
            <a:endParaRPr lang="en-US" altLang="ja-JP" sz="2400" dirty="0"/>
          </a:p>
          <a:p>
            <a:r>
              <a:rPr lang="ja-JP" altLang="en-US" sz="2400" dirty="0"/>
              <a:t>・予算化がしにくい</a:t>
            </a:r>
            <a:endParaRPr lang="en-US" altLang="ja-JP" sz="2400" dirty="0"/>
          </a:p>
          <a:p>
            <a:r>
              <a:rPr lang="ja-JP" altLang="en-US" sz="2400" dirty="0"/>
              <a:t>・ステッププランでリプレースしたい</a:t>
            </a:r>
            <a:endParaRPr lang="en-US" altLang="ja-JP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4113" y="934810"/>
            <a:ext cx="6036715" cy="1200329"/>
          </a:xfrm>
          <a:prstGeom prst="rect">
            <a:avLst/>
          </a:prstGeom>
          <a:solidFill>
            <a:schemeClr val="accent4"/>
          </a:solidFill>
          <a:effectLst>
            <a:outerShdw blurRad="88900" dist="635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・専門担当が退職</a:t>
            </a:r>
            <a:endParaRPr lang="en-US" altLang="ja-JP" sz="2400" dirty="0"/>
          </a:p>
          <a:p>
            <a:r>
              <a:rPr lang="ja-JP" altLang="en-US" sz="2400" dirty="0"/>
              <a:t>・引継ぎが出来ていない</a:t>
            </a:r>
            <a:endParaRPr lang="en-US" altLang="ja-JP" sz="2400" dirty="0"/>
          </a:p>
          <a:p>
            <a:r>
              <a:rPr lang="ja-JP" altLang="en-US" sz="2400" dirty="0"/>
              <a:t>・詳しい人がいない</a:t>
            </a:r>
            <a:endParaRPr lang="en-US" altLang="ja-JP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E3F751-BE4F-4CF7-8AAD-AFACF52B2A3B}"/>
              </a:ext>
            </a:extLst>
          </p:cNvPr>
          <p:cNvSpPr txBox="1"/>
          <p:nvPr/>
        </p:nvSpPr>
        <p:spPr>
          <a:xfrm>
            <a:off x="5345191" y="5227508"/>
            <a:ext cx="6036715" cy="830997"/>
          </a:xfrm>
          <a:prstGeom prst="rect">
            <a:avLst/>
          </a:prstGeom>
          <a:solidFill>
            <a:schemeClr val="accent4"/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・安心して生産したい</a:t>
            </a:r>
            <a:endParaRPr kumimoji="1" lang="en-US" altLang="ja-JP" sz="2400" dirty="0"/>
          </a:p>
          <a:p>
            <a:r>
              <a:rPr kumimoji="1" lang="ja-JP" altLang="en-US" sz="2400" dirty="0"/>
              <a:t>・事業リスク（事業継続出来るか不安）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0BF14D-4160-47BB-A675-EC67C5C4BD85}"/>
              </a:ext>
            </a:extLst>
          </p:cNvPr>
          <p:cNvSpPr txBox="1"/>
          <p:nvPr/>
        </p:nvSpPr>
        <p:spPr>
          <a:xfrm>
            <a:off x="121950" y="3987550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★物</a:t>
            </a:r>
            <a:endParaRPr kumimoji="1" lang="en-US" altLang="ja-JP" sz="3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161ACA-7066-4B6B-84FF-2DF22E3C646F}"/>
              </a:ext>
            </a:extLst>
          </p:cNvPr>
          <p:cNvSpPr txBox="1"/>
          <p:nvPr/>
        </p:nvSpPr>
        <p:spPr>
          <a:xfrm>
            <a:off x="173606" y="1170830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★人</a:t>
            </a:r>
            <a:endParaRPr kumimoji="1" lang="en-US" altLang="ja-JP" sz="3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FD7184-DDFB-414C-93FF-22B3EC762E66}"/>
              </a:ext>
            </a:extLst>
          </p:cNvPr>
          <p:cNvSpPr txBox="1"/>
          <p:nvPr/>
        </p:nvSpPr>
        <p:spPr>
          <a:xfrm>
            <a:off x="10766652" y="1568884"/>
            <a:ext cx="1230507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★金</a:t>
            </a:r>
            <a:endParaRPr kumimoji="1" lang="en-US" altLang="ja-JP" sz="3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CE09EB-45EB-47DC-A27A-5E00B4D47D04}"/>
              </a:ext>
            </a:extLst>
          </p:cNvPr>
          <p:cNvSpPr txBox="1"/>
          <p:nvPr/>
        </p:nvSpPr>
        <p:spPr>
          <a:xfrm>
            <a:off x="10458825" y="4562347"/>
            <a:ext cx="1846159" cy="646331"/>
          </a:xfrm>
          <a:prstGeom prst="rect">
            <a:avLst/>
          </a:prstGeom>
          <a:noFill/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★体制</a:t>
            </a:r>
            <a:endParaRPr kumimoji="1" lang="en-US" altLang="ja-JP" sz="3600" dirty="0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66E520CD-739C-4EF2-9FE3-3C97FEC129FC}"/>
              </a:ext>
            </a:extLst>
          </p:cNvPr>
          <p:cNvSpPr/>
          <p:nvPr/>
        </p:nvSpPr>
        <p:spPr>
          <a:xfrm rot="16200000">
            <a:off x="7600425" y="1039993"/>
            <a:ext cx="609358" cy="916888"/>
          </a:xfrm>
          <a:prstGeom prst="downArrow">
            <a:avLst>
              <a:gd name="adj1" fmla="val 50000"/>
              <a:gd name="adj2" fmla="val 58311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255768BA-34B6-4209-A32C-451441A06E7F}"/>
              </a:ext>
            </a:extLst>
          </p:cNvPr>
          <p:cNvSpPr/>
          <p:nvPr/>
        </p:nvSpPr>
        <p:spPr>
          <a:xfrm rot="16200000">
            <a:off x="8018269" y="3799224"/>
            <a:ext cx="609358" cy="916888"/>
          </a:xfrm>
          <a:prstGeom prst="downArrow">
            <a:avLst>
              <a:gd name="adj1" fmla="val 50000"/>
              <a:gd name="adj2" fmla="val 58311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43094925-04A0-4038-8E28-3B0B853FFC0E}"/>
              </a:ext>
            </a:extLst>
          </p:cNvPr>
          <p:cNvSpPr/>
          <p:nvPr/>
        </p:nvSpPr>
        <p:spPr>
          <a:xfrm rot="5400000">
            <a:off x="4582068" y="2400474"/>
            <a:ext cx="609358" cy="916888"/>
          </a:xfrm>
          <a:prstGeom prst="downArrow">
            <a:avLst>
              <a:gd name="adj1" fmla="val 50000"/>
              <a:gd name="adj2" fmla="val 58311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E1BFCF27-C436-4461-A08C-1DB14FBD3115}"/>
              </a:ext>
            </a:extLst>
          </p:cNvPr>
          <p:cNvSpPr/>
          <p:nvPr/>
        </p:nvSpPr>
        <p:spPr>
          <a:xfrm rot="5400000">
            <a:off x="4576235" y="5121902"/>
            <a:ext cx="609358" cy="916888"/>
          </a:xfrm>
          <a:prstGeom prst="downArrow">
            <a:avLst>
              <a:gd name="adj1" fmla="val 50000"/>
              <a:gd name="adj2" fmla="val 58311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星: 10 pt 15">
            <a:extLst>
              <a:ext uri="{FF2B5EF4-FFF2-40B4-BE49-F238E27FC236}">
                <a16:creationId xmlns:a16="http://schemas.microsoft.com/office/drawing/2014/main" id="{14B6C221-1747-4351-AD3D-A71EC1F8C444}"/>
              </a:ext>
            </a:extLst>
          </p:cNvPr>
          <p:cNvSpPr/>
          <p:nvPr/>
        </p:nvSpPr>
        <p:spPr>
          <a:xfrm>
            <a:off x="8390411" y="715208"/>
            <a:ext cx="2228850" cy="1257796"/>
          </a:xfrm>
          <a:prstGeom prst="star10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Zion</a:t>
            </a:r>
            <a:r>
              <a:rPr kumimoji="1" lang="ja-JP" altLang="en-US" sz="1400" dirty="0">
                <a:solidFill>
                  <a:schemeClr val="tx1"/>
                </a:solidFill>
              </a:rPr>
              <a:t>がコンサル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・誰でも出来る様にする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星: 10 pt 16">
            <a:extLst>
              <a:ext uri="{FF2B5EF4-FFF2-40B4-BE49-F238E27FC236}">
                <a16:creationId xmlns:a16="http://schemas.microsoft.com/office/drawing/2014/main" id="{5F1BB7A7-89F5-4F65-94AB-52F26051C831}"/>
              </a:ext>
            </a:extLst>
          </p:cNvPr>
          <p:cNvSpPr/>
          <p:nvPr/>
        </p:nvSpPr>
        <p:spPr>
          <a:xfrm>
            <a:off x="8753605" y="3627716"/>
            <a:ext cx="2228850" cy="1257796"/>
          </a:xfrm>
          <a:prstGeom prst="star10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・ハード・ソフト現状整理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Windows</a:t>
            </a:r>
            <a:r>
              <a:rPr kumimoji="1" lang="ja-JP" altLang="en-US" sz="1400" dirty="0">
                <a:solidFill>
                  <a:schemeClr val="tx1"/>
                </a:solidFill>
              </a:rPr>
              <a:t>へリプレース</a:t>
            </a:r>
          </a:p>
        </p:txBody>
      </p:sp>
      <p:sp>
        <p:nvSpPr>
          <p:cNvPr id="18" name="星: 10 pt 17">
            <a:extLst>
              <a:ext uri="{FF2B5EF4-FFF2-40B4-BE49-F238E27FC236}">
                <a16:creationId xmlns:a16="http://schemas.microsoft.com/office/drawing/2014/main" id="{312B1061-819D-4F5D-8E5B-6ECFF9ADA154}"/>
              </a:ext>
            </a:extLst>
          </p:cNvPr>
          <p:cNvSpPr/>
          <p:nvPr/>
        </p:nvSpPr>
        <p:spPr>
          <a:xfrm>
            <a:off x="1928221" y="2215215"/>
            <a:ext cx="2228850" cy="1257796"/>
          </a:xfrm>
          <a:prstGeom prst="star10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・まずは</a:t>
            </a:r>
            <a:r>
              <a:rPr lang="en-US" altLang="ja-JP" dirty="0">
                <a:solidFill>
                  <a:schemeClr val="tx1"/>
                </a:solidFill>
              </a:rPr>
              <a:t>HDD,FD</a:t>
            </a:r>
            <a:r>
              <a:rPr lang="ja-JP" altLang="en-US" dirty="0">
                <a:solidFill>
                  <a:schemeClr val="tx1"/>
                </a:solidFill>
              </a:rPr>
              <a:t>のバックアップで</a:t>
            </a:r>
            <a:r>
              <a:rPr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星: 10 pt 18">
            <a:extLst>
              <a:ext uri="{FF2B5EF4-FFF2-40B4-BE49-F238E27FC236}">
                <a16:creationId xmlns:a16="http://schemas.microsoft.com/office/drawing/2014/main" id="{84A809FD-ABC3-4E95-B70B-C102EFAC56C4}"/>
              </a:ext>
            </a:extLst>
          </p:cNvPr>
          <p:cNvSpPr/>
          <p:nvPr/>
        </p:nvSpPr>
        <p:spPr>
          <a:xfrm>
            <a:off x="1997452" y="5077491"/>
            <a:ext cx="2228850" cy="1257796"/>
          </a:xfrm>
          <a:prstGeom prst="star10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・リスクヘッジを確実に行う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3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242046" y="134471"/>
            <a:ext cx="6615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２．緊急対策（暫定対策）</a:t>
            </a:r>
            <a:endParaRPr kumimoji="1" lang="ja-JP" altLang="en-US" sz="28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73B469-C8D4-4952-A2C5-9EFD123B2B39}"/>
              </a:ext>
            </a:extLst>
          </p:cNvPr>
          <p:cNvSpPr txBox="1"/>
          <p:nvPr/>
        </p:nvSpPr>
        <p:spPr>
          <a:xfrm>
            <a:off x="852816" y="871286"/>
            <a:ext cx="10748633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パソコンのハード（本体、</a:t>
            </a:r>
            <a:r>
              <a:rPr kumimoji="1" lang="en-US" altLang="ja-JP" sz="3200" dirty="0"/>
              <a:t>HDD</a:t>
            </a:r>
            <a:r>
              <a:rPr kumimoji="1" lang="ja-JP" altLang="en-US" sz="3200" dirty="0" err="1"/>
              <a:t>、</a:t>
            </a:r>
            <a:r>
              <a:rPr kumimoji="1" lang="en-US" altLang="ja-JP" sz="3200" dirty="0"/>
              <a:t>FD</a:t>
            </a:r>
            <a:r>
              <a:rPr kumimoji="1" lang="ja-JP" altLang="en-US" sz="3200" dirty="0"/>
              <a:t>）が壊れてもいいような対策</a:t>
            </a:r>
          </a:p>
        </p:txBody>
      </p:sp>
      <p:sp>
        <p:nvSpPr>
          <p:cNvPr id="8" name="リボン: 上に曲がる 7">
            <a:extLst>
              <a:ext uri="{FF2B5EF4-FFF2-40B4-BE49-F238E27FC236}">
                <a16:creationId xmlns:a16="http://schemas.microsoft.com/office/drawing/2014/main" id="{F6461570-0D46-42D6-8EBF-7031A6D227E6}"/>
              </a:ext>
            </a:extLst>
          </p:cNvPr>
          <p:cNvSpPr/>
          <p:nvPr/>
        </p:nvSpPr>
        <p:spPr>
          <a:xfrm>
            <a:off x="738517" y="4660506"/>
            <a:ext cx="10748632" cy="1559611"/>
          </a:xfrm>
          <a:prstGeom prst="ribbon2">
            <a:avLst/>
          </a:prstGeom>
          <a:solidFill>
            <a:srgbClr val="16A216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パソコンがいつ壊れても安心</a:t>
            </a:r>
            <a:br>
              <a:rPr kumimoji="1" lang="en-US" altLang="ja-JP" sz="2800" b="1" dirty="0">
                <a:solidFill>
                  <a:schemeClr val="tx1"/>
                </a:solidFill>
              </a:rPr>
            </a:br>
            <a:r>
              <a:rPr kumimoji="1" lang="en-US" altLang="ja-JP" sz="2800" b="1" dirty="0">
                <a:solidFill>
                  <a:schemeClr val="tx1"/>
                </a:solidFill>
              </a:rPr>
              <a:t>Windows</a:t>
            </a:r>
            <a:r>
              <a:rPr lang="ja-JP" altLang="en-US" sz="2800" b="1" dirty="0">
                <a:solidFill>
                  <a:schemeClr val="tx1"/>
                </a:solidFill>
              </a:rPr>
              <a:t>に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復元可能</a:t>
            </a: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88B2D28A-F8C3-4888-BBF5-D429D82F81D3}"/>
              </a:ext>
            </a:extLst>
          </p:cNvPr>
          <p:cNvSpPr/>
          <p:nvPr/>
        </p:nvSpPr>
        <p:spPr>
          <a:xfrm>
            <a:off x="5448393" y="3918896"/>
            <a:ext cx="1024172" cy="916888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クロール: 横 4">
            <a:extLst>
              <a:ext uri="{FF2B5EF4-FFF2-40B4-BE49-F238E27FC236}">
                <a16:creationId xmlns:a16="http://schemas.microsoft.com/office/drawing/2014/main" id="{2BE67E54-A303-49E8-B73B-2AD3E7722FBD}"/>
              </a:ext>
            </a:extLst>
          </p:cNvPr>
          <p:cNvSpPr/>
          <p:nvPr/>
        </p:nvSpPr>
        <p:spPr>
          <a:xfrm>
            <a:off x="1742270" y="2321690"/>
            <a:ext cx="9344830" cy="1774060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chemeClr val="tx1"/>
                </a:solidFill>
              </a:rPr>
              <a:t>・</a:t>
            </a:r>
            <a:r>
              <a:rPr lang="en-US" altLang="ja-JP" sz="2800" dirty="0">
                <a:solidFill>
                  <a:schemeClr val="tx1"/>
                </a:solidFill>
              </a:rPr>
              <a:t>PC</a:t>
            </a:r>
            <a:r>
              <a:rPr lang="ja-JP" altLang="en-US" sz="2800" dirty="0">
                <a:solidFill>
                  <a:schemeClr val="tx1"/>
                </a:solidFill>
              </a:rPr>
              <a:t>カード構成（ハード、ソフト）の現状・置き換えリスト作成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・低予算で</a:t>
            </a:r>
            <a:r>
              <a:rPr lang="en-US" altLang="ja-JP" sz="2800" dirty="0">
                <a:solidFill>
                  <a:schemeClr val="tx1"/>
                </a:solidFill>
              </a:rPr>
              <a:t>Windows</a:t>
            </a:r>
            <a:r>
              <a:rPr lang="ja-JP" altLang="en-US" sz="2800" dirty="0">
                <a:solidFill>
                  <a:schemeClr val="tx1"/>
                </a:solidFill>
              </a:rPr>
              <a:t>上に</a:t>
            </a:r>
            <a:r>
              <a:rPr lang="en-US" altLang="ja-JP" sz="2800" dirty="0">
                <a:solidFill>
                  <a:schemeClr val="tx1"/>
                </a:solidFill>
              </a:rPr>
              <a:t>HDD,FD</a:t>
            </a:r>
            <a:r>
              <a:rPr lang="ja-JP" altLang="en-US" sz="2800" dirty="0">
                <a:solidFill>
                  <a:schemeClr val="tx1"/>
                </a:solidFill>
              </a:rPr>
              <a:t>のバックアップを取る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77B3F84D-9B41-42D7-8F1C-F0AEDF5BB8C4}"/>
              </a:ext>
            </a:extLst>
          </p:cNvPr>
          <p:cNvSpPr/>
          <p:nvPr/>
        </p:nvSpPr>
        <p:spPr>
          <a:xfrm>
            <a:off x="5448392" y="1617675"/>
            <a:ext cx="1024172" cy="916888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63BC32C9-E087-42EF-9461-E1CD9EDA2277}"/>
              </a:ext>
            </a:extLst>
          </p:cNvPr>
          <p:cNvSpPr/>
          <p:nvPr/>
        </p:nvSpPr>
        <p:spPr>
          <a:xfrm>
            <a:off x="5600792" y="1770075"/>
            <a:ext cx="1024172" cy="916888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88900" dist="635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1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242046" y="134471"/>
            <a:ext cx="6615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３．恒久対策（２</a:t>
            </a:r>
            <a:r>
              <a:rPr lang="en-US" altLang="ja-JP" sz="2800" b="1" dirty="0" err="1"/>
              <a:t>nd</a:t>
            </a:r>
            <a:r>
              <a:rPr lang="ja-JP" altLang="en-US" sz="2800" b="1" dirty="0"/>
              <a:t>ステップ）</a:t>
            </a:r>
            <a:endParaRPr kumimoji="1" lang="ja-JP" altLang="en-US" sz="28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AFD35-4FAB-466E-AF2B-9DEE9A7C2464}"/>
              </a:ext>
            </a:extLst>
          </p:cNvPr>
          <p:cNvSpPr txBox="1"/>
          <p:nvPr/>
        </p:nvSpPr>
        <p:spPr>
          <a:xfrm>
            <a:off x="514350" y="2328863"/>
            <a:ext cx="11296650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723900" indent="-723900"/>
            <a:r>
              <a:rPr kumimoji="1" lang="ja-JP" altLang="en-US" sz="3600" dirty="0"/>
              <a:t>１．製品の重要度、生産計画、難易度などから生産</a:t>
            </a:r>
            <a:r>
              <a:rPr kumimoji="1" lang="en-US" altLang="ja-JP" sz="3600" dirty="0"/>
              <a:t>PC</a:t>
            </a:r>
            <a:r>
              <a:rPr lang="ja-JP" altLang="en-US" sz="3600" dirty="0"/>
              <a:t>リプレースの　</a:t>
            </a:r>
            <a:r>
              <a:rPr kumimoji="1" lang="ja-JP" altLang="en-US" sz="3600" dirty="0"/>
              <a:t>優先順位を決定</a:t>
            </a:r>
            <a:endParaRPr kumimoji="1" lang="en-US" altLang="ja-JP" sz="3600" dirty="0"/>
          </a:p>
          <a:p>
            <a:r>
              <a:rPr lang="ja-JP" altLang="en-US" sz="3600" dirty="0"/>
              <a:t>２．優先順位に従って</a:t>
            </a:r>
            <a:r>
              <a:rPr kumimoji="1" lang="ja-JP" altLang="en-US" sz="3600" dirty="0"/>
              <a:t>生産</a:t>
            </a:r>
            <a:r>
              <a:rPr kumimoji="1" lang="en-US" altLang="ja-JP" sz="3600" dirty="0"/>
              <a:t>PC</a:t>
            </a:r>
            <a:r>
              <a:rPr kumimoji="1" lang="ja-JP" altLang="en-US" sz="3600" dirty="0"/>
              <a:t>を</a:t>
            </a:r>
            <a:r>
              <a:rPr lang="en-US" altLang="ja-JP" sz="3600" dirty="0"/>
              <a:t>Windows</a:t>
            </a:r>
            <a:r>
              <a:rPr lang="ja-JP" altLang="en-US" sz="3600" dirty="0"/>
              <a:t>にリプレースする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9830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242046" y="134471"/>
            <a:ext cx="6615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４．ステップ概要</a:t>
            </a:r>
            <a:endParaRPr kumimoji="1" lang="ja-JP" altLang="en-US" sz="28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714-249B-43F7-9D1D-4ED5B6517C99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AFD35-4FAB-466E-AF2B-9DEE9A7C2464}"/>
              </a:ext>
            </a:extLst>
          </p:cNvPr>
          <p:cNvSpPr txBox="1"/>
          <p:nvPr/>
        </p:nvSpPr>
        <p:spPr>
          <a:xfrm>
            <a:off x="400050" y="1947863"/>
            <a:ext cx="1129665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723900" indent="-723900"/>
            <a:r>
              <a:rPr kumimoji="1" lang="ja-JP" altLang="en-US" sz="3600" dirty="0"/>
              <a:t>１．現状の生産</a:t>
            </a:r>
            <a:r>
              <a:rPr kumimoji="1" lang="en-US" altLang="ja-JP" sz="3600" dirty="0"/>
              <a:t>PC</a:t>
            </a:r>
            <a:r>
              <a:rPr kumimoji="1" lang="ja-JP" altLang="en-US" sz="3600" dirty="0"/>
              <a:t>のハード、ソフトの構成一覧を作成</a:t>
            </a:r>
            <a:endParaRPr kumimoji="1" lang="en-US" altLang="ja-JP" sz="3600" dirty="0"/>
          </a:p>
          <a:p>
            <a:pPr marL="628650" indent="-628650"/>
            <a:r>
              <a:rPr lang="ja-JP" altLang="en-US" sz="3600" dirty="0"/>
              <a:t>２．製品の生産計画や重要度、難易度に応じて優先順位を決定</a:t>
            </a:r>
            <a:endParaRPr lang="en-US" altLang="ja-JP" sz="3600" dirty="0"/>
          </a:p>
          <a:p>
            <a:r>
              <a:rPr kumimoji="1" lang="ja-JP" altLang="en-US" sz="3600" dirty="0"/>
              <a:t>３．優先順位</a:t>
            </a:r>
            <a:r>
              <a:rPr lang="ja-JP" altLang="en-US" sz="3600" dirty="0"/>
              <a:t>に従って</a:t>
            </a:r>
            <a:r>
              <a:rPr lang="en-US" altLang="ja-JP" sz="3600" dirty="0"/>
              <a:t>HDD</a:t>
            </a:r>
            <a:r>
              <a:rPr lang="ja-JP" altLang="en-US" sz="3600" dirty="0" err="1"/>
              <a:t>、</a:t>
            </a:r>
            <a:r>
              <a:rPr lang="en-US" altLang="ja-JP" sz="3600" dirty="0"/>
              <a:t>FD</a:t>
            </a:r>
            <a:r>
              <a:rPr lang="ja-JP" altLang="en-US" sz="3600" dirty="0"/>
              <a:t>を</a:t>
            </a:r>
            <a:r>
              <a:rPr lang="en-US" altLang="ja-JP" sz="3600" dirty="0"/>
              <a:t>Windows</a:t>
            </a:r>
            <a:r>
              <a:rPr lang="ja-JP" altLang="en-US" sz="3600" dirty="0"/>
              <a:t>上にバックアップ</a:t>
            </a:r>
            <a:endParaRPr lang="en-US" altLang="ja-JP" sz="3600" dirty="0"/>
          </a:p>
          <a:p>
            <a:pPr marL="628650" indent="-628650"/>
            <a:r>
              <a:rPr lang="ja-JP" altLang="en-US" sz="3600" dirty="0"/>
              <a:t>４．予算に従い優先順位の高い生産</a:t>
            </a:r>
            <a:r>
              <a:rPr lang="en-US" altLang="ja-JP" sz="3600" dirty="0"/>
              <a:t>PC</a:t>
            </a:r>
            <a:r>
              <a:rPr lang="ja-JP" altLang="en-US" sz="3600" dirty="0"/>
              <a:t>より順にリプレースを実施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72225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362</Words>
  <Application>Microsoft Office PowerPoint</Application>
  <PresentationFormat>ワイド画面</PresentationFormat>
  <Paragraphs>59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Arial Black</vt:lpstr>
      <vt:lpstr>Calibri</vt:lpstr>
      <vt:lpstr>Calibri Light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UIA</dc:creator>
  <cp:lastModifiedBy>長谷川</cp:lastModifiedBy>
  <cp:revision>192</cp:revision>
  <cp:lastPrinted>2016-04-12T10:40:39Z</cp:lastPrinted>
  <dcterms:created xsi:type="dcterms:W3CDTF">2014-10-06T00:39:59Z</dcterms:created>
  <dcterms:modified xsi:type="dcterms:W3CDTF">2017-11-20T06:31:29Z</dcterms:modified>
</cp:coreProperties>
</file>